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0D96F-920A-485B-8653-190B64D3EBCA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7816F-EE08-48AF-BD85-A1D973EEAF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326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0D96F-920A-485B-8653-190B64D3EBCA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7816F-EE08-48AF-BD85-A1D973EEAF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145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0D96F-920A-485B-8653-190B64D3EBCA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7816F-EE08-48AF-BD85-A1D973EEAF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158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0D96F-920A-485B-8653-190B64D3EBCA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7816F-EE08-48AF-BD85-A1D973EEAF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770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0D96F-920A-485B-8653-190B64D3EBCA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7816F-EE08-48AF-BD85-A1D973EEAF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331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0D96F-920A-485B-8653-190B64D3EBCA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7816F-EE08-48AF-BD85-A1D973EEAF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87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0D96F-920A-485B-8653-190B64D3EBCA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7816F-EE08-48AF-BD85-A1D973EEAF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653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0D96F-920A-485B-8653-190B64D3EBCA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7816F-EE08-48AF-BD85-A1D973EEAF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215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0D96F-920A-485B-8653-190B64D3EBCA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7816F-EE08-48AF-BD85-A1D973EEAF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059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0D96F-920A-485B-8653-190B64D3EBCA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7816F-EE08-48AF-BD85-A1D973EEAF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742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0D96F-920A-485B-8653-190B64D3EBCA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7816F-EE08-48AF-BD85-A1D973EEAFE5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590765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0D96F-920A-485B-8653-190B64D3EBCA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7816F-EE08-48AF-BD85-A1D973EEAF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4598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0D96F-920A-485B-8653-190B64D3EBCA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7816F-EE08-48AF-BD85-A1D973EEAFE5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116346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0D96F-920A-485B-8653-190B64D3EBCA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7816F-EE08-48AF-BD85-A1D973EEAF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28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0D96F-920A-485B-8653-190B64D3EBCA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7816F-EE08-48AF-BD85-A1D973EEAF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6756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0D96F-920A-485B-8653-190B64D3EBCA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7816F-EE08-48AF-BD85-A1D973EEAF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402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0D96F-920A-485B-8653-190B64D3EBCA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467816F-EE08-48AF-BD85-A1D973EEAF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702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9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8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3" Type="http://schemas.openxmlformats.org/officeDocument/2006/relationships/image" Target="../media/image27.jpg"/><Relationship Id="rId7" Type="http://schemas.openxmlformats.org/officeDocument/2006/relationships/image" Target="../media/image21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6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5.jpg"/><Relationship Id="rId7" Type="http://schemas.openxmlformats.org/officeDocument/2006/relationships/image" Target="../media/image21.jp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4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0279" y="1054705"/>
            <a:ext cx="7766936" cy="1646302"/>
          </a:xfrm>
        </p:spPr>
        <p:txBody>
          <a:bodyPr>
            <a:normAutofit fontScale="90000"/>
          </a:bodyPr>
          <a:lstStyle/>
          <a:p>
            <a:pPr algn="ctr"/>
            <a:r>
              <a:rPr lang="sr-Latn-RS" sz="4000" b="1" i="1" dirty="0">
                <a:solidFill>
                  <a:schemeClr val="tx1"/>
                </a:solidFill>
              </a:rPr>
              <a:t>ALUMINIJUMSKI PROFILI ZA OGRADE</a:t>
            </a:r>
            <a:r>
              <a:rPr lang="en-US" b="1" i="1" dirty="0"/>
              <a:t/>
            </a:r>
            <a:br>
              <a:rPr lang="en-US" b="1" i="1" dirty="0"/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9925" y="2035373"/>
            <a:ext cx="6614704" cy="4502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843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6949" y="261257"/>
            <a:ext cx="8107054" cy="3789579"/>
          </a:xfrm>
        </p:spPr>
        <p:txBody>
          <a:bodyPr/>
          <a:lstStyle/>
          <a:p>
            <a:pPr algn="ctr"/>
            <a:r>
              <a:rPr lang="sr-Latn-RS" dirty="0" smtClean="0"/>
              <a:t/>
            </a:r>
            <a:br>
              <a:rPr lang="sr-Latn-RS" dirty="0" smtClean="0"/>
            </a:br>
            <a:r>
              <a:rPr lang="sr-Latn-RS" dirty="0"/>
              <a:t/>
            </a:r>
            <a:br>
              <a:rPr lang="sr-Latn-RS" dirty="0"/>
            </a:br>
            <a:r>
              <a:rPr lang="sr-Latn-RS" dirty="0" smtClean="0"/>
              <a:t/>
            </a:r>
            <a:br>
              <a:rPr lang="sr-Latn-RS" dirty="0" smtClean="0"/>
            </a:br>
            <a:r>
              <a:rPr lang="sr-Latn-R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6948" y="400595"/>
            <a:ext cx="8238309" cy="6165668"/>
          </a:xfrm>
        </p:spPr>
        <p:txBody>
          <a:bodyPr/>
          <a:lstStyle/>
          <a:p>
            <a:pPr algn="l"/>
            <a:endParaRPr lang="sr-Latn-RS" dirty="0" smtClean="0"/>
          </a:p>
          <a:p>
            <a:pPr algn="l"/>
            <a:endParaRPr lang="sr-Latn-RS" dirty="0">
              <a:solidFill>
                <a:schemeClr val="tx1"/>
              </a:solidFill>
            </a:endParaRPr>
          </a:p>
          <a:p>
            <a:pPr algn="l"/>
            <a:r>
              <a:rPr lang="en-US" dirty="0" err="1" smtClean="0">
                <a:solidFill>
                  <a:schemeClr val="tx1"/>
                </a:solidFill>
              </a:rPr>
              <a:t>Aluminijumske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ograde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sr-Latn-RS" dirty="0" smtClean="0">
                <a:solidFill>
                  <a:schemeClr val="tx1"/>
                </a:solidFill>
              </a:rPr>
              <a:t>vam </a:t>
            </a:r>
            <a:r>
              <a:rPr lang="en-US" dirty="0" err="1" smtClean="0">
                <a:solidFill>
                  <a:schemeClr val="tx1"/>
                </a:solidFill>
              </a:rPr>
              <a:t>pružaju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mogućnost</a:t>
            </a:r>
            <a:r>
              <a:rPr lang="en-US" dirty="0">
                <a:solidFill>
                  <a:schemeClr val="tx1"/>
                </a:solidFill>
              </a:rPr>
              <a:t> da </a:t>
            </a:r>
            <a:r>
              <a:rPr lang="en-US" dirty="0" err="1">
                <a:solidFill>
                  <a:schemeClr val="tx1"/>
                </a:solidFill>
              </a:rPr>
              <a:t>ulepšate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svoj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prostor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moderan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elegantan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način</a:t>
            </a:r>
            <a:r>
              <a:rPr lang="sr-Latn-R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pruža</a:t>
            </a:r>
            <a:r>
              <a:rPr lang="sr-Latn-RS" dirty="0" smtClean="0">
                <a:solidFill>
                  <a:schemeClr val="tx1"/>
                </a:solidFill>
              </a:rPr>
              <a:t>jući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neograničene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mogućnosti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za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uređenje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spoljnih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prostora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obezbeđuje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željenu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privatnost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  <a:endParaRPr lang="sr-Latn-RS" dirty="0" smtClean="0">
              <a:solidFill>
                <a:schemeClr val="tx1"/>
              </a:solidFill>
            </a:endParaRPr>
          </a:p>
          <a:p>
            <a:pPr algn="l"/>
            <a:endParaRPr lang="sr-Latn-RS" dirty="0" smtClean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sr-Latn-RS" dirty="0" smtClean="0">
                <a:solidFill>
                  <a:schemeClr val="tx1"/>
                </a:solidFill>
              </a:rPr>
              <a:t>Trajnost i dizajn:</a:t>
            </a:r>
            <a:endParaRPr lang="sr-Latn-RS" dirty="0">
              <a:solidFill>
                <a:schemeClr val="tx1"/>
              </a:solidFill>
            </a:endParaRP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sr-Latn-R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Aluminijumske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ograde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izdržljive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jednostavne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za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postavljanje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dolaze</a:t>
            </a:r>
            <a:r>
              <a:rPr lang="en-US" dirty="0">
                <a:solidFill>
                  <a:schemeClr val="tx1"/>
                </a:solidFill>
              </a:rPr>
              <a:t> u </a:t>
            </a:r>
            <a:r>
              <a:rPr lang="en-US" dirty="0" err="1">
                <a:solidFill>
                  <a:schemeClr val="tx1"/>
                </a:solidFill>
              </a:rPr>
              <a:t>različitim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dizajnerskim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opcijama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  <a:endParaRPr lang="sr-Latn-RS" dirty="0" smtClean="0">
              <a:solidFill>
                <a:schemeClr val="tx1"/>
              </a:solidFill>
            </a:endParaRP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n-US" dirty="0" err="1" smtClean="0">
                <a:solidFill>
                  <a:schemeClr val="tx1"/>
                </a:solidFill>
              </a:rPr>
              <a:t>Mogu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da </a:t>
            </a:r>
            <a:r>
              <a:rPr lang="en-US" dirty="0" err="1">
                <a:solidFill>
                  <a:schemeClr val="tx1"/>
                </a:solidFill>
              </a:rPr>
              <a:t>izdrže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teške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vremenske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uslove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mogu</a:t>
            </a:r>
            <a:r>
              <a:rPr lang="en-US" dirty="0">
                <a:solidFill>
                  <a:schemeClr val="tx1"/>
                </a:solidFill>
              </a:rPr>
              <a:t> se </a:t>
            </a:r>
            <a:r>
              <a:rPr lang="en-US" dirty="0" err="1">
                <a:solidFill>
                  <a:schemeClr val="tx1"/>
                </a:solidFill>
              </a:rPr>
              <a:t>brzo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instalirati</a:t>
            </a:r>
            <a:r>
              <a:rPr lang="sr-Latn-RS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sr-Latn-RS" dirty="0">
              <a:solidFill>
                <a:schemeClr val="tx1"/>
              </a:solidFill>
            </a:endParaRPr>
          </a:p>
          <a:p>
            <a:pPr algn="l"/>
            <a:r>
              <a:rPr lang="sr-Latn-RS" dirty="0" smtClean="0">
                <a:solidFill>
                  <a:schemeClr val="tx1"/>
                </a:solidFill>
              </a:rPr>
              <a:t>Ono što mi nudimo su različite vrste aluminijumskih profila za različite opcije izgleda,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pratećeg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materijal</a:t>
            </a:r>
            <a:r>
              <a:rPr lang="sr-Latn-RS" dirty="0">
                <a:solidFill>
                  <a:schemeClr val="tx1"/>
                </a:solidFill>
              </a:rPr>
              <a:t> </a:t>
            </a:r>
            <a:r>
              <a:rPr lang="sr-Latn-RS" dirty="0" smtClean="0">
                <a:solidFill>
                  <a:schemeClr val="tx1"/>
                </a:solidFill>
              </a:rPr>
              <a:t>i pribor za sklapanje.</a:t>
            </a:r>
          </a:p>
          <a:p>
            <a:pPr algn="l"/>
            <a:endParaRPr lang="sr-Latn-RS" dirty="0" smtClean="0"/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795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83" y="322218"/>
            <a:ext cx="7228113" cy="112340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sr-Latn-RS" sz="2000" b="1" dirty="0" smtClean="0">
                <a:solidFill>
                  <a:schemeClr val="accent2">
                    <a:lumMod val="50000"/>
                  </a:schemeClr>
                </a:solidFill>
              </a:rPr>
              <a:t>Ograde mogu </a:t>
            </a:r>
            <a:r>
              <a:rPr lang="sr-Latn-RS" sz="2000" b="1" dirty="0">
                <a:solidFill>
                  <a:schemeClr val="accent2">
                    <a:lumMod val="50000"/>
                  </a:schemeClr>
                </a:solidFill>
              </a:rPr>
              <a:t>kompleto da se rade od alumijujumskih profila (koristeći stubove, letvice i dodatne elemente</a:t>
            </a:r>
            <a:r>
              <a:rPr lang="sr-Latn-RS" sz="2000" b="1" dirty="0" smtClean="0">
                <a:solidFill>
                  <a:schemeClr val="accent2">
                    <a:lumMod val="50000"/>
                  </a:schemeClr>
                </a:solidFill>
              </a:rPr>
              <a:t>),</a:t>
            </a:r>
          </a:p>
          <a:p>
            <a:pPr>
              <a:buFont typeface="Wingdings" panose="05000000000000000000" pitchFamily="2" charset="2"/>
              <a:buChar char="§"/>
            </a:pPr>
            <a:endParaRPr lang="sr-Latn-R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277" y="1227908"/>
            <a:ext cx="4636499" cy="52546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23319" y="5313187"/>
            <a:ext cx="63209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sr-Latn-RS" sz="2000" b="1" dirty="0">
                <a:solidFill>
                  <a:schemeClr val="accent2">
                    <a:lumMod val="50000"/>
                  </a:schemeClr>
                </a:solidFill>
              </a:rPr>
              <a:t>U</a:t>
            </a:r>
            <a:r>
              <a:rPr lang="sr-Latn-RS" sz="2000" b="1" dirty="0" smtClean="0">
                <a:solidFill>
                  <a:schemeClr val="accent2">
                    <a:lumMod val="50000"/>
                  </a:schemeClr>
                </a:solidFill>
              </a:rPr>
              <a:t>koliko postoji ozidana konstrukcija u </a:t>
            </a:r>
            <a:r>
              <a:rPr lang="sr-Latn-RS" sz="2000" b="1" dirty="0">
                <a:solidFill>
                  <a:schemeClr val="accent2">
                    <a:lumMod val="50000"/>
                  </a:schemeClr>
                </a:solidFill>
              </a:rPr>
              <a:t>tom </a:t>
            </a:r>
            <a:endParaRPr lang="sr-Latn-RS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sr-Latn-RS" sz="2000" b="1" dirty="0" smtClean="0">
                <a:solidFill>
                  <a:schemeClr val="accent2">
                    <a:lumMod val="50000"/>
                  </a:schemeClr>
                </a:solidFill>
              </a:rPr>
              <a:t>slučaju </a:t>
            </a:r>
            <a:r>
              <a:rPr lang="sr-Latn-RS" sz="2000" b="1" dirty="0">
                <a:solidFill>
                  <a:schemeClr val="accent2">
                    <a:lumMod val="50000"/>
                  </a:schemeClr>
                </a:solidFill>
              </a:rPr>
              <a:t>samo </a:t>
            </a:r>
            <a:r>
              <a:rPr lang="sr-Latn-RS" sz="2000" b="1" dirty="0" smtClean="0">
                <a:solidFill>
                  <a:schemeClr val="accent2">
                    <a:lumMod val="50000"/>
                  </a:schemeClr>
                </a:solidFill>
              </a:rPr>
              <a:t>dodajemo </a:t>
            </a:r>
            <a:r>
              <a:rPr lang="sr-Latn-RS" sz="2000" b="1" dirty="0">
                <a:solidFill>
                  <a:schemeClr val="accent2">
                    <a:lumMod val="50000"/>
                  </a:schemeClr>
                </a:solidFill>
              </a:rPr>
              <a:t>letvice i vertikalne nosače</a:t>
            </a:r>
            <a:r>
              <a:rPr lang="sr-Latn-RS" dirty="0">
                <a:solidFill>
                  <a:schemeClr val="accent2">
                    <a:lumMod val="50000"/>
                  </a:schemeClr>
                </a:solidFill>
              </a:rPr>
              <a:t>.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869" y="1942013"/>
            <a:ext cx="6081132" cy="3136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560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52936"/>
            <a:ext cx="11514666" cy="1320800"/>
          </a:xfrm>
        </p:spPr>
        <p:txBody>
          <a:bodyPr>
            <a:normAutofit fontScale="90000"/>
          </a:bodyPr>
          <a:lstStyle/>
          <a:p>
            <a:r>
              <a:rPr lang="sr-Latn-RS" sz="2700" dirty="0" smtClean="0">
                <a:solidFill>
                  <a:schemeClr val="accent2">
                    <a:lumMod val="50000"/>
                  </a:schemeClr>
                </a:solidFill>
              </a:rPr>
              <a:t>1. Noseći stubovi:</a:t>
            </a:r>
            <a:r>
              <a:rPr lang="sr-Latn-RS" sz="2400" dirty="0" smtClean="0"/>
              <a:t/>
            </a:r>
            <a:br>
              <a:rPr lang="sr-Latn-RS" sz="2400" dirty="0" smtClean="0"/>
            </a:br>
            <a:r>
              <a:rPr lang="sr-Latn-RS" sz="2200" b="1" dirty="0" smtClean="0">
                <a:solidFill>
                  <a:schemeClr val="accent2">
                    <a:lumMod val="50000"/>
                  </a:schemeClr>
                </a:solidFill>
              </a:rPr>
              <a:t>-uglavnom se kvadratne cevi većih dimenzija koriste kao noseći stubovi za ograde npr. 100x100, 80x80,ređe 60x60</a:t>
            </a:r>
            <a:r>
              <a:rPr lang="sr-Latn-RS" dirty="0" smtClean="0"/>
              <a:t/>
            </a:r>
            <a:br>
              <a:rPr lang="sr-Latn-RS" dirty="0" smtClean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498" y="1853110"/>
            <a:ext cx="2805816" cy="47000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76160" y="5421187"/>
            <a:ext cx="1418978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sr-Latn-RS" b="1" dirty="0" smtClean="0"/>
              <a:t>Noseći stub</a:t>
            </a:r>
            <a:endParaRPr lang="en-US" b="1" dirty="0"/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5486401" y="4555840"/>
            <a:ext cx="1806803" cy="8913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663" y="4568924"/>
            <a:ext cx="2935356" cy="212929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40823" y="5721532"/>
            <a:ext cx="2786340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sr-Latn-RS" b="1" dirty="0"/>
              <a:t>spoljna stopa ili rozetna</a:t>
            </a:r>
            <a:endParaRPr lang="en-US" b="1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262" y="4465712"/>
            <a:ext cx="1448144" cy="120397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81" y="4476206"/>
            <a:ext cx="1316558" cy="105066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107474" y="4476206"/>
            <a:ext cx="253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 smtClean="0"/>
              <a:t> </a:t>
            </a:r>
            <a:endParaRPr lang="en-US" dirty="0"/>
          </a:p>
        </p:txBody>
      </p:sp>
      <p:cxnSp>
        <p:nvCxnSpPr>
          <p:cNvPr id="16" name="Straight Arrow Connector 15"/>
          <p:cNvCxnSpPr>
            <a:stCxn id="11" idx="3"/>
          </p:cNvCxnSpPr>
          <p:nvPr/>
        </p:nvCxnSpPr>
        <p:spPr>
          <a:xfrm flipV="1">
            <a:off x="3927163" y="5674840"/>
            <a:ext cx="1367648" cy="2313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009880" y="1341852"/>
            <a:ext cx="2604383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Latn-RS" b="1" dirty="0"/>
              <a:t>kapa- ravna ili pismo</a:t>
            </a:r>
            <a:endParaRPr lang="en-US" b="1" dirty="0"/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5486401" y="1573736"/>
            <a:ext cx="1506582" cy="9604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89866" y="1782746"/>
            <a:ext cx="1914797" cy="145817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1636" y="1641567"/>
            <a:ext cx="1899843" cy="181641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149737" y="1817206"/>
            <a:ext cx="872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Ravna</a:t>
            </a:r>
            <a:r>
              <a:rPr lang="sr-Latn-RS" dirty="0" smtClean="0"/>
              <a:t> 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9738293" y="1528224"/>
            <a:ext cx="7765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Pismo</a:t>
            </a:r>
            <a:endParaRPr lang="en-U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3787" y="1766421"/>
            <a:ext cx="3823376" cy="23083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Latn-RS" b="1" dirty="0"/>
              <a:t>Spoljna stopa i rozetna se montiraju na dnu ograde. </a:t>
            </a:r>
          </a:p>
          <a:p>
            <a:r>
              <a:rPr lang="sr-Latn-RS" b="1" dirty="0"/>
              <a:t>Stopa služi da se na nju stub pričvrsti za temelj ograde.</a:t>
            </a:r>
          </a:p>
          <a:p>
            <a:r>
              <a:rPr lang="sr-Latn-RS" b="1" dirty="0"/>
              <a:t>Ukoliko se za pričvršćivanje stuba koristi flah (plocica varena </a:t>
            </a:r>
          </a:p>
          <a:p>
            <a:r>
              <a:rPr lang="sr-Latn-RS" b="1" dirty="0"/>
              <a:t>umesto stope) onda se taj vidljivi spoj pokriva rozetnom.</a:t>
            </a:r>
            <a:endParaRPr lang="en-US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7173476" y="3460543"/>
            <a:ext cx="4881574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Latn-RS" b="1" dirty="0"/>
              <a:t>Kape se montiraju na vrhu stuba i zatvaraju </a:t>
            </a:r>
            <a:r>
              <a:rPr lang="sr-Latn-RS" b="1" dirty="0" smtClean="0"/>
              <a:t>profil. Da </a:t>
            </a:r>
            <a:r>
              <a:rPr lang="sr-Latn-RS" b="1" dirty="0"/>
              <a:t>li će se koristiti ravna ili </a:t>
            </a:r>
            <a:r>
              <a:rPr lang="sr-Latn-RS" b="1" dirty="0" smtClean="0"/>
              <a:t>pismo kapa</a:t>
            </a:r>
            <a:r>
              <a:rPr lang="sr-Latn-RS" b="1" dirty="0"/>
              <a:t> </a:t>
            </a:r>
            <a:r>
              <a:rPr lang="sr-Latn-RS" b="1" dirty="0" smtClean="0"/>
              <a:t>zavisi </a:t>
            </a:r>
            <a:r>
              <a:rPr lang="sr-Latn-RS" b="1" dirty="0"/>
              <a:t>od kupca, ali oba proizvoda imaju istu namenu.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26250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9050140" cy="1320800"/>
          </a:xfrm>
        </p:spPr>
        <p:txBody>
          <a:bodyPr>
            <a:normAutofit fontScale="90000"/>
          </a:bodyPr>
          <a:lstStyle/>
          <a:p>
            <a:r>
              <a:rPr lang="sr-Latn-RS" sz="2400" b="1" dirty="0" smtClean="0">
                <a:solidFill>
                  <a:schemeClr val="accent2">
                    <a:lumMod val="50000"/>
                  </a:schemeClr>
                </a:solidFill>
              </a:rPr>
              <a:t>2. Pregradni stubovi </a:t>
            </a:r>
            <a:br>
              <a:rPr lang="sr-Latn-RS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sr-Latn-RS" sz="2400" b="1" dirty="0" smtClean="0"/>
              <a:t/>
            </a:r>
            <a:br>
              <a:rPr lang="sr-Latn-RS" sz="2400" b="1" dirty="0" smtClean="0"/>
            </a:br>
            <a:r>
              <a:rPr lang="sr-Latn-RS" sz="2700" b="1" dirty="0" smtClean="0">
                <a:solidFill>
                  <a:schemeClr val="accent2">
                    <a:lumMod val="50000"/>
                  </a:schemeClr>
                </a:solidFill>
              </a:rPr>
              <a:t>Najčešće se cevi dimenzija 80x60, 60x60, 60x40 koriste kao pregradni stubovi.  </a:t>
            </a:r>
            <a:endParaRPr lang="en-US" sz="27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675" y="1688894"/>
            <a:ext cx="4051935" cy="235574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1374" y="4224678"/>
            <a:ext cx="3523291" cy="235174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81" y="2230120"/>
            <a:ext cx="6957994" cy="3018972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 flipH="1">
            <a:off x="4972595" y="2451826"/>
            <a:ext cx="3335383" cy="7663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5050441" y="3669212"/>
            <a:ext cx="3387634" cy="15267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9590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8309" y="609600"/>
            <a:ext cx="9274628" cy="1568406"/>
          </a:xfrm>
        </p:spPr>
        <p:txBody>
          <a:bodyPr>
            <a:normAutofit/>
          </a:bodyPr>
          <a:lstStyle/>
          <a:p>
            <a:r>
              <a:rPr lang="sr-Latn-RS" sz="2700" b="1" dirty="0">
                <a:solidFill>
                  <a:schemeClr val="accent2">
                    <a:lumMod val="50000"/>
                  </a:schemeClr>
                </a:solidFill>
              </a:rPr>
              <a:t>3</a:t>
            </a:r>
            <a:r>
              <a:rPr lang="sr-Latn-RS" sz="2700" b="1" dirty="0" smtClean="0">
                <a:solidFill>
                  <a:schemeClr val="accent2">
                    <a:lumMod val="50000"/>
                  </a:schemeClr>
                </a:solidFill>
              </a:rPr>
              <a:t>. Kvadratne cevi manjih dimenzija se uglavnom koriste za bočno spajanje profila za ograde </a:t>
            </a:r>
            <a:r>
              <a:rPr lang="en-US" b="1" dirty="0"/>
              <a:t/>
            </a:r>
            <a:br>
              <a:rPr lang="en-US" b="1" dirty="0"/>
            </a:br>
            <a:r>
              <a:rPr lang="sr-Latn-RS" dirty="0" smtClean="0"/>
              <a:t>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09" y="1681367"/>
            <a:ext cx="2688530" cy="17266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286" y="3837720"/>
            <a:ext cx="2710064" cy="169984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4204" y="2544709"/>
            <a:ext cx="3102540" cy="28733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r="3610"/>
          <a:stretch/>
        </p:blipFill>
        <p:spPr>
          <a:xfrm>
            <a:off x="7206085" y="1929984"/>
            <a:ext cx="2106749" cy="147806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229966" y="1496701"/>
            <a:ext cx="2386935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BO</a:t>
            </a:r>
            <a:r>
              <a:rPr lang="sr-Latn-RS" b="1" dirty="0">
                <a:solidFill>
                  <a:schemeClr val="accent2">
                    <a:lumMod val="50000"/>
                  </a:schemeClr>
                </a:solidFill>
              </a:rPr>
              <a:t>ČNA STOPA 40X40</a:t>
            </a: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5882068" y="2702102"/>
            <a:ext cx="1851142" cy="13209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121506" y="2793029"/>
            <a:ext cx="2495006" cy="12300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2006087" y="4320804"/>
            <a:ext cx="2464525" cy="10972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593" y="3629302"/>
            <a:ext cx="4192482" cy="341280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021" y="5538616"/>
            <a:ext cx="1894310" cy="1191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26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710506" cy="766354"/>
          </a:xfrm>
        </p:spPr>
        <p:txBody>
          <a:bodyPr>
            <a:normAutofit fontScale="90000"/>
          </a:bodyPr>
          <a:lstStyle/>
          <a:p>
            <a:r>
              <a:rPr lang="sr-Latn-RS" sz="2400" b="1" dirty="0" smtClean="0">
                <a:solidFill>
                  <a:schemeClr val="accent2">
                    <a:lumMod val="50000"/>
                  </a:schemeClr>
                </a:solidFill>
              </a:rPr>
              <a:t>4. Pravougaone cevi tj letvice se postavljaju vertikalno ili horizontalno izmedju dva stuba i zatvaraju ogradu. </a:t>
            </a:r>
            <a:br>
              <a:rPr lang="sr-Latn-RS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sr-Latn-RS" sz="2400" b="1" dirty="0" smtClean="0">
                <a:solidFill>
                  <a:schemeClr val="accent2">
                    <a:lumMod val="50000"/>
                  </a:schemeClr>
                </a:solidFill>
              </a:rPr>
              <a:t>Najviše korišćene dimenzije su: 100x20, 80x20 i 60x20</a:t>
            </a:r>
            <a:br>
              <a:rPr lang="sr-Latn-RS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sr-Latn-RS" sz="24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sr-Latn-RS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sr-Latn-RS" sz="2000" i="1" dirty="0" smtClean="0">
                <a:solidFill>
                  <a:srgbClr val="00B050"/>
                </a:solidFill>
              </a:rPr>
              <a:t>Horizontalno postavljanje </a:t>
            </a:r>
            <a:r>
              <a:rPr lang="sr-Latn-RS" sz="24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sr-Latn-RS" sz="24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sr-Latn-RS" sz="24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sr-Latn-RS" sz="24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sr-Latn-RS" sz="24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en-US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62" y="2325764"/>
            <a:ext cx="3174205" cy="27083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270" y="4192395"/>
            <a:ext cx="3342082" cy="23872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32454" y="3823063"/>
            <a:ext cx="2684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i="1" dirty="0" smtClean="0">
                <a:solidFill>
                  <a:srgbClr val="00B050"/>
                </a:solidFill>
              </a:rPr>
              <a:t>Vertikalno postavljanje </a:t>
            </a:r>
            <a:endParaRPr lang="en-US" i="1" dirty="0">
              <a:solidFill>
                <a:srgbClr val="00B05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5243" y="2096628"/>
            <a:ext cx="3478116" cy="209576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8633" y="4776650"/>
            <a:ext cx="4526280" cy="1398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23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2400" b="1" dirty="0" smtClean="0">
                <a:solidFill>
                  <a:schemeClr val="accent2">
                    <a:lumMod val="50000"/>
                  </a:schemeClr>
                </a:solidFill>
              </a:rPr>
              <a:t>4.1 Vertikalno postavlj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a</a:t>
            </a:r>
            <a:r>
              <a:rPr lang="sr-Latn-RS" sz="2400" b="1" dirty="0" smtClean="0">
                <a:solidFill>
                  <a:schemeClr val="accent2">
                    <a:lumMod val="50000"/>
                  </a:schemeClr>
                </a:solidFill>
              </a:rPr>
              <a:t>n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j</a:t>
            </a:r>
            <a:r>
              <a:rPr lang="sr-Latn-RS" sz="2400" b="1" dirty="0" smtClean="0">
                <a:solidFill>
                  <a:schemeClr val="accent2">
                    <a:lumMod val="50000"/>
                  </a:schemeClr>
                </a:solidFill>
              </a:rPr>
              <a:t>e letvic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a</a:t>
            </a:r>
            <a:endParaRPr lang="en-US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1369535"/>
            <a:ext cx="5972521" cy="329825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7377" y="827929"/>
            <a:ext cx="3382909" cy="2038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4756" y="3084658"/>
            <a:ext cx="1866900" cy="11334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243" y="4891265"/>
            <a:ext cx="2390773" cy="196673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0132" y="4998332"/>
            <a:ext cx="3107426" cy="1752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87680" y="4902926"/>
            <a:ext cx="2515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Latn-RS" sz="2000" b="1" dirty="0" smtClean="0">
                <a:solidFill>
                  <a:schemeClr val="accent2">
                    <a:lumMod val="50000"/>
                  </a:schemeClr>
                </a:solidFill>
              </a:rPr>
              <a:t>Čep tarabice 80x20</a:t>
            </a:r>
          </a:p>
          <a:p>
            <a:pPr algn="ctr"/>
            <a:r>
              <a:rPr lang="sr-Latn-RS" sz="2000" b="1" dirty="0" smtClean="0">
                <a:solidFill>
                  <a:schemeClr val="accent2">
                    <a:lumMod val="50000"/>
                  </a:schemeClr>
                </a:solidFill>
              </a:rPr>
              <a:t> nasadna </a:t>
            </a:r>
            <a:endParaRPr lang="en-US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27558" y="4865140"/>
            <a:ext cx="30572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Latn-RS" sz="2000" b="1" dirty="0" smtClean="0">
                <a:solidFill>
                  <a:schemeClr val="accent2">
                    <a:lumMod val="50000"/>
                  </a:schemeClr>
                </a:solidFill>
              </a:rPr>
              <a:t>Č</a:t>
            </a: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</a:rPr>
              <a:t>ep</a:t>
            </a:r>
            <a:r>
              <a:rPr lang="sr-Latn-RS" sz="2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2">
                    <a:lumMod val="50000"/>
                  </a:schemeClr>
                </a:solidFill>
              </a:rPr>
              <a:t>tarabice</a:t>
            </a: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</a:rPr>
              <a:t> pun </a:t>
            </a:r>
            <a:r>
              <a:rPr lang="sr-Latn-RS" sz="2000" b="1" dirty="0" smtClean="0">
                <a:solidFill>
                  <a:schemeClr val="accent2">
                    <a:lumMod val="50000"/>
                  </a:schemeClr>
                </a:solidFill>
              </a:rPr>
              <a:t>80X20</a:t>
            </a:r>
            <a:endParaRPr lang="en-US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en-US" sz="2000" b="1" dirty="0" err="1" smtClean="0">
                <a:solidFill>
                  <a:schemeClr val="accent2">
                    <a:lumMod val="50000"/>
                  </a:schemeClr>
                </a:solidFill>
              </a:rPr>
              <a:t>usadni</a:t>
            </a:r>
            <a:endParaRPr lang="en-US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74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2400" b="1" dirty="0" smtClean="0">
                <a:solidFill>
                  <a:schemeClr val="accent2">
                    <a:lumMod val="50000"/>
                  </a:schemeClr>
                </a:solidFill>
              </a:rPr>
              <a:t>4.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2</a:t>
            </a:r>
            <a:r>
              <a:rPr lang="sr-Latn-RS" sz="24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50000"/>
                  </a:schemeClr>
                </a:solidFill>
              </a:rPr>
              <a:t>Horizontalno</a:t>
            </a:r>
            <a:r>
              <a:rPr lang="sr-Latn-RS" sz="2400" b="1" dirty="0" smtClean="0">
                <a:solidFill>
                  <a:schemeClr val="accent2">
                    <a:lumMod val="50000"/>
                  </a:schemeClr>
                </a:solidFill>
              </a:rPr>
              <a:t> postavl</a:t>
            </a:r>
            <a:r>
              <a:rPr lang="en-US" sz="2400" b="1" dirty="0" err="1" smtClean="0">
                <a:solidFill>
                  <a:schemeClr val="accent2">
                    <a:lumMod val="50000"/>
                  </a:schemeClr>
                </a:solidFill>
              </a:rPr>
              <a:t>janje</a:t>
            </a:r>
            <a:r>
              <a:rPr lang="sr-Latn-RS" sz="2400" b="1" dirty="0" smtClean="0">
                <a:solidFill>
                  <a:schemeClr val="accent2">
                    <a:lumMod val="50000"/>
                  </a:schemeClr>
                </a:solidFill>
              </a:rPr>
              <a:t> letvic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a</a:t>
            </a:r>
            <a:r>
              <a:rPr lang="sr-Latn-RS" sz="24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en-US" sz="2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094" y="1003063"/>
            <a:ext cx="3452908" cy="29461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4922" y="1394175"/>
            <a:ext cx="1710174" cy="154526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258" y="4736096"/>
            <a:ext cx="2163938" cy="175105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708" y="5378631"/>
            <a:ext cx="2246811" cy="94515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7192" y="1359377"/>
            <a:ext cx="3369150" cy="2233539"/>
          </a:xfrm>
          <a:prstGeom prst="rect">
            <a:avLst/>
          </a:prstGeom>
        </p:spPr>
      </p:pic>
      <p:sp>
        <p:nvSpPr>
          <p:cNvPr id="10" name="TextBox 111"/>
          <p:cNvSpPr txBox="1"/>
          <p:nvPr/>
        </p:nvSpPr>
        <p:spPr>
          <a:xfrm>
            <a:off x="1937702" y="1939389"/>
            <a:ext cx="1290738" cy="26456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/>
              <a:t>MESTO</a:t>
            </a:r>
            <a:r>
              <a:rPr lang="en-US" sz="1100" baseline="0" dirty="0"/>
              <a:t> ZA LETVICU</a:t>
            </a:r>
            <a:endParaRPr lang="en-US" sz="1100" dirty="0"/>
          </a:p>
        </p:txBody>
      </p:sp>
      <p:sp>
        <p:nvSpPr>
          <p:cNvPr id="11" name="TextBox 140"/>
          <p:cNvSpPr txBox="1"/>
          <p:nvPr/>
        </p:nvSpPr>
        <p:spPr>
          <a:xfrm>
            <a:off x="283432" y="3282275"/>
            <a:ext cx="2564531" cy="30777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aseline="0" dirty="0" err="1"/>
              <a:t>mesto</a:t>
            </a:r>
            <a:r>
              <a:rPr lang="en-US" sz="1400" baseline="0" dirty="0"/>
              <a:t> </a:t>
            </a:r>
            <a:r>
              <a:rPr lang="en-US" sz="1400" baseline="0" dirty="0" err="1"/>
              <a:t>za</a:t>
            </a:r>
            <a:r>
              <a:rPr lang="en-US" sz="1400" baseline="0" dirty="0"/>
              <a:t> </a:t>
            </a:r>
            <a:r>
              <a:rPr lang="en-US" sz="1400" baseline="0" dirty="0" err="1"/>
              <a:t>spajanje</a:t>
            </a:r>
            <a:r>
              <a:rPr lang="en-US" sz="1400" baseline="0" dirty="0"/>
              <a:t>-</a:t>
            </a:r>
            <a:r>
              <a:rPr lang="sr-Latn-RS" sz="1400" baseline="0" dirty="0"/>
              <a:t>šrafljenje </a:t>
            </a:r>
            <a:endParaRPr lang="en-US" sz="1400" dirty="0"/>
          </a:p>
        </p:txBody>
      </p:sp>
      <p:sp>
        <p:nvSpPr>
          <p:cNvPr id="12" name="Left Arrow 11"/>
          <p:cNvSpPr/>
          <p:nvPr/>
        </p:nvSpPr>
        <p:spPr>
          <a:xfrm>
            <a:off x="1119151" y="1908139"/>
            <a:ext cx="695325" cy="304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/>
          </a:p>
        </p:txBody>
      </p:sp>
      <p:sp>
        <p:nvSpPr>
          <p:cNvPr id="13" name="Up Arrow 12"/>
          <p:cNvSpPr/>
          <p:nvPr/>
        </p:nvSpPr>
        <p:spPr>
          <a:xfrm>
            <a:off x="1189791" y="2786303"/>
            <a:ext cx="220436" cy="39324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/>
          </a:p>
        </p:txBody>
      </p:sp>
      <p:sp>
        <p:nvSpPr>
          <p:cNvPr id="14" name="Rectangle 13"/>
          <p:cNvSpPr/>
          <p:nvPr/>
        </p:nvSpPr>
        <p:spPr>
          <a:xfrm>
            <a:off x="1814476" y="4089765"/>
            <a:ext cx="71783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b="1" dirty="0"/>
              <a:t>Za letvicu se koristi profil kod kog je jedna dimenzija 20 </a:t>
            </a:r>
            <a:r>
              <a:rPr lang="sr-Latn-RS" b="1" dirty="0" smtClean="0"/>
              <a:t>mm </a:t>
            </a:r>
            <a:r>
              <a:rPr lang="sr-Latn-RS" b="1" dirty="0"/>
              <a:t>(</a:t>
            </a:r>
            <a:r>
              <a:rPr lang="en-US" b="1" dirty="0" err="1"/>
              <a:t>npr</a:t>
            </a:r>
            <a:r>
              <a:rPr lang="en-US" b="1" dirty="0"/>
              <a:t> </a:t>
            </a:r>
            <a:r>
              <a:rPr lang="sr-Latn-RS" b="1" dirty="0"/>
              <a:t>100x20, 80x20 i sl)</a:t>
            </a:r>
            <a:r>
              <a:rPr lang="en-US" b="1" dirty="0"/>
              <a:t> </a:t>
            </a:r>
            <a:r>
              <a:rPr lang="en-US" b="1" dirty="0" err="1"/>
              <a:t>po</a:t>
            </a:r>
            <a:r>
              <a:rPr lang="en-US" b="1" dirty="0"/>
              <a:t> </a:t>
            </a:r>
            <a:r>
              <a:rPr lang="en-US" b="1" dirty="0" err="1"/>
              <a:t>izboru</a:t>
            </a:r>
            <a:r>
              <a:rPr lang="en-US" b="1" dirty="0"/>
              <a:t> </a:t>
            </a:r>
            <a:r>
              <a:rPr lang="en-US" b="1" dirty="0" err="1" smtClean="0"/>
              <a:t>kupc</a:t>
            </a:r>
            <a:r>
              <a:rPr lang="sr-Latn-RS" b="1" dirty="0" smtClean="0"/>
              <a:t>a.</a:t>
            </a:r>
            <a:endParaRPr lang="en-US" b="1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274" y="5020834"/>
            <a:ext cx="2887728" cy="174002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7951" y="5180777"/>
            <a:ext cx="2077387" cy="114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7420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2400" b="1" dirty="0">
                <a:solidFill>
                  <a:schemeClr val="accent2">
                    <a:lumMod val="50000"/>
                  </a:schemeClr>
                </a:solidFill>
              </a:rPr>
              <a:t>4.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2</a:t>
            </a:r>
            <a:r>
              <a:rPr lang="sr-Latn-RS" sz="2400" b="1" dirty="0" smtClean="0">
                <a:solidFill>
                  <a:schemeClr val="accent2">
                    <a:lumMod val="50000"/>
                  </a:schemeClr>
                </a:solidFill>
              </a:rPr>
              <a:t>.1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</a:rPr>
              <a:t>Horizontalno</a:t>
            </a:r>
            <a:r>
              <a:rPr lang="sr-Latn-RS" sz="2400" b="1" dirty="0">
                <a:solidFill>
                  <a:schemeClr val="accent2">
                    <a:lumMod val="50000"/>
                  </a:schemeClr>
                </a:solidFill>
              </a:rPr>
              <a:t> postavl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</a:rPr>
              <a:t>janje</a:t>
            </a:r>
            <a:r>
              <a:rPr lang="sr-Latn-RS" sz="2400" b="1" dirty="0">
                <a:solidFill>
                  <a:schemeClr val="accent2">
                    <a:lumMod val="50000"/>
                  </a:schemeClr>
                </a:solidFill>
              </a:rPr>
              <a:t> letvic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a</a:t>
            </a:r>
            <a:r>
              <a:rPr lang="sr-Latn-RS" sz="2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en-US" sz="2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377" y="1570031"/>
            <a:ext cx="3994118" cy="40183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7178" y="972458"/>
            <a:ext cx="2633621" cy="260676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02" y="1531003"/>
            <a:ext cx="3931541" cy="140932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02" y="3159248"/>
            <a:ext cx="4084592" cy="195790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230" y="5519390"/>
            <a:ext cx="2246811" cy="945153"/>
          </a:xfrm>
          <a:prstGeom prst="rect">
            <a:avLst/>
          </a:prstGeom>
        </p:spPr>
      </p:pic>
      <p:sp>
        <p:nvSpPr>
          <p:cNvPr id="10" name="TextBox 11"/>
          <p:cNvSpPr txBox="1"/>
          <p:nvPr/>
        </p:nvSpPr>
        <p:spPr>
          <a:xfrm>
            <a:off x="4310743" y="4164810"/>
            <a:ext cx="583621" cy="264560"/>
          </a:xfrm>
          <a:prstGeom prst="rect">
            <a:avLst/>
          </a:prstGeom>
          <a:solidFill>
            <a:schemeClr val="accent2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Latn-RS" sz="1100" dirty="0"/>
              <a:t>maska</a:t>
            </a:r>
            <a:r>
              <a:rPr lang="sr-Latn-RS" sz="1100" baseline="0" dirty="0"/>
              <a:t> </a:t>
            </a:r>
            <a:endParaRPr lang="en-US" sz="1100" dirty="0"/>
          </a:p>
        </p:txBody>
      </p:sp>
      <p:sp>
        <p:nvSpPr>
          <p:cNvPr id="11" name="TextBox 11"/>
          <p:cNvSpPr txBox="1"/>
          <p:nvPr/>
        </p:nvSpPr>
        <p:spPr>
          <a:xfrm>
            <a:off x="93713" y="4140791"/>
            <a:ext cx="583621" cy="264560"/>
          </a:xfrm>
          <a:prstGeom prst="rect">
            <a:avLst/>
          </a:prstGeom>
          <a:solidFill>
            <a:schemeClr val="accent2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Latn-RS" sz="1100"/>
              <a:t>maska</a:t>
            </a:r>
            <a:r>
              <a:rPr lang="sr-Latn-RS" sz="1100" baseline="0"/>
              <a:t> </a:t>
            </a:r>
            <a:endParaRPr lang="en-US" sz="1100"/>
          </a:p>
        </p:txBody>
      </p:sp>
      <p:sp>
        <p:nvSpPr>
          <p:cNvPr id="12" name="Right Arrow 11"/>
          <p:cNvSpPr/>
          <p:nvPr/>
        </p:nvSpPr>
        <p:spPr>
          <a:xfrm>
            <a:off x="1103965" y="4138200"/>
            <a:ext cx="390525" cy="228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/>
          </a:p>
        </p:txBody>
      </p:sp>
      <p:sp>
        <p:nvSpPr>
          <p:cNvPr id="13" name="Left Arrow 12"/>
          <p:cNvSpPr/>
          <p:nvPr/>
        </p:nvSpPr>
        <p:spPr>
          <a:xfrm>
            <a:off x="3741716" y="4182790"/>
            <a:ext cx="371475" cy="228600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/>
          </a:p>
        </p:txBody>
      </p:sp>
      <p:sp>
        <p:nvSpPr>
          <p:cNvPr id="14" name="TextBox 122"/>
          <p:cNvSpPr txBox="1"/>
          <p:nvPr/>
        </p:nvSpPr>
        <p:spPr>
          <a:xfrm>
            <a:off x="9315663" y="4134421"/>
            <a:ext cx="555473" cy="4054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Latn-RS" sz="2000"/>
              <a:t>čep</a:t>
            </a:r>
            <a:endParaRPr lang="en-US" sz="200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9245" y="4056096"/>
            <a:ext cx="1615519" cy="2521156"/>
          </a:xfrm>
          <a:prstGeom prst="rect">
            <a:avLst/>
          </a:prstGeom>
        </p:spPr>
      </p:pic>
      <p:cxnSp>
        <p:nvCxnSpPr>
          <p:cNvPr id="17" name="Straight Arrow Connector 16"/>
          <p:cNvCxnSpPr/>
          <p:nvPr/>
        </p:nvCxnSpPr>
        <p:spPr>
          <a:xfrm>
            <a:off x="3100251" y="2029097"/>
            <a:ext cx="3570515" cy="13585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300549" y="4182790"/>
            <a:ext cx="241227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43139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2400" b="1" dirty="0">
                <a:solidFill>
                  <a:schemeClr val="accent2">
                    <a:lumMod val="50000"/>
                  </a:schemeClr>
                </a:solidFill>
              </a:rPr>
              <a:t>4.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2</a:t>
            </a:r>
            <a:r>
              <a:rPr lang="sr-Latn-RS" sz="2400" b="1" dirty="0" smtClean="0">
                <a:solidFill>
                  <a:schemeClr val="accent2">
                    <a:lumMod val="50000"/>
                  </a:schemeClr>
                </a:solidFill>
              </a:rPr>
              <a:t>.2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</a:rPr>
              <a:t>Horizontalno</a:t>
            </a:r>
            <a:r>
              <a:rPr lang="sr-Latn-RS" sz="2400" b="1" dirty="0">
                <a:solidFill>
                  <a:schemeClr val="accent2">
                    <a:lumMod val="50000"/>
                  </a:schemeClr>
                </a:solidFill>
              </a:rPr>
              <a:t> postavl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</a:rPr>
              <a:t>janje</a:t>
            </a:r>
            <a:r>
              <a:rPr lang="sr-Latn-RS" sz="2400" b="1" dirty="0">
                <a:solidFill>
                  <a:schemeClr val="accent2">
                    <a:lumMod val="50000"/>
                  </a:schemeClr>
                </a:solidFill>
              </a:rPr>
              <a:t> letvic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a</a:t>
            </a:r>
            <a:r>
              <a:rPr lang="sr-Latn-RS" sz="2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52" y="1187087"/>
            <a:ext cx="2601618" cy="26969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42" y="4033555"/>
            <a:ext cx="1867037" cy="25548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5471" y="216040"/>
            <a:ext cx="3257550" cy="179338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5271" y="2457516"/>
            <a:ext cx="3401976" cy="195398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960498" y="1476368"/>
            <a:ext cx="2682900" cy="195813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2648" y="4232494"/>
            <a:ext cx="3298599" cy="1844732"/>
          </a:xfrm>
          <a:prstGeom prst="rect">
            <a:avLst/>
          </a:prstGeom>
        </p:spPr>
      </p:pic>
      <p:sp>
        <p:nvSpPr>
          <p:cNvPr id="10" name="TextBox 109"/>
          <p:cNvSpPr txBox="1"/>
          <p:nvPr/>
        </p:nvSpPr>
        <p:spPr>
          <a:xfrm>
            <a:off x="7145097" y="2088996"/>
            <a:ext cx="4599919" cy="338554"/>
          </a:xfrm>
          <a:prstGeom prst="rect">
            <a:avLst/>
          </a:prstGeom>
          <a:solidFill>
            <a:schemeClr val="accent2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 err="1"/>
              <a:t>kao</a:t>
            </a:r>
            <a:r>
              <a:rPr lang="sr-Latn-RS" sz="1600" b="1" dirty="0"/>
              <a:t> vertikalni </a:t>
            </a:r>
            <a:r>
              <a:rPr lang="en-US" sz="1600" b="1" dirty="0"/>
              <a:t> </a:t>
            </a:r>
            <a:r>
              <a:rPr lang="en-US" sz="1600" b="1" dirty="0" err="1"/>
              <a:t>oslonac</a:t>
            </a:r>
            <a:r>
              <a:rPr lang="en-US" sz="1600" b="1" dirty="0"/>
              <a:t> se </a:t>
            </a:r>
            <a:r>
              <a:rPr lang="en-US" sz="1600" b="1" dirty="0" err="1" smtClean="0"/>
              <a:t>koristi</a:t>
            </a:r>
            <a:r>
              <a:rPr lang="en-US" sz="1600" b="1" dirty="0" smtClean="0"/>
              <a:t> </a:t>
            </a:r>
            <a:r>
              <a:rPr lang="en-US" sz="1600" b="1" dirty="0"/>
              <a:t>U </a:t>
            </a:r>
            <a:r>
              <a:rPr lang="en-US" sz="1600" b="1" dirty="0" err="1"/>
              <a:t>ili</a:t>
            </a:r>
            <a:r>
              <a:rPr lang="en-US" sz="1600" b="1" dirty="0"/>
              <a:t> H </a:t>
            </a:r>
            <a:r>
              <a:rPr lang="en-US" sz="1600" b="1" dirty="0" err="1"/>
              <a:t>profil</a:t>
            </a:r>
            <a:endParaRPr lang="en-US" sz="1600" b="1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2366353" y="1831257"/>
            <a:ext cx="2466904" cy="7042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1942011" y="4998720"/>
            <a:ext cx="2621280" cy="3122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5" name="TextBox 113"/>
          <p:cNvSpPr txBox="1"/>
          <p:nvPr/>
        </p:nvSpPr>
        <p:spPr>
          <a:xfrm>
            <a:off x="2366353" y="2657858"/>
            <a:ext cx="1271310" cy="2645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Latn-RS" sz="1100" dirty="0"/>
              <a:t>mesto</a:t>
            </a:r>
            <a:r>
              <a:rPr lang="sr-Latn-RS" sz="1100" baseline="0" dirty="0"/>
              <a:t> za spajanje </a:t>
            </a:r>
            <a:r>
              <a:rPr lang="sr-Latn-RS" sz="1100" dirty="0"/>
              <a:t> </a:t>
            </a:r>
            <a:endParaRPr lang="en-US" sz="1100" dirty="0"/>
          </a:p>
        </p:txBody>
      </p:sp>
      <p:sp>
        <p:nvSpPr>
          <p:cNvPr id="16" name="TextBox 113"/>
          <p:cNvSpPr txBox="1"/>
          <p:nvPr/>
        </p:nvSpPr>
        <p:spPr>
          <a:xfrm>
            <a:off x="61867" y="4866440"/>
            <a:ext cx="1271310" cy="2645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Latn-RS" sz="1100" dirty="0"/>
              <a:t>mesto</a:t>
            </a:r>
            <a:r>
              <a:rPr lang="sr-Latn-RS" sz="1100" baseline="0" dirty="0"/>
              <a:t> za spajanje </a:t>
            </a:r>
            <a:r>
              <a:rPr lang="sr-Latn-RS" sz="1100" dirty="0"/>
              <a:t> </a:t>
            </a:r>
            <a:endParaRPr lang="en-US" sz="1100" dirty="0"/>
          </a:p>
        </p:txBody>
      </p:sp>
      <p:cxnSp>
        <p:nvCxnSpPr>
          <p:cNvPr id="18" name="Straight Arrow Connector 17"/>
          <p:cNvCxnSpPr>
            <a:stCxn id="15" idx="1"/>
          </p:cNvCxnSpPr>
          <p:nvPr/>
        </p:nvCxnSpPr>
        <p:spPr>
          <a:xfrm flipH="1" flipV="1">
            <a:off x="2203269" y="2224881"/>
            <a:ext cx="163084" cy="565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5" idx="1"/>
          </p:cNvCxnSpPr>
          <p:nvPr/>
        </p:nvCxnSpPr>
        <p:spPr>
          <a:xfrm flipH="1">
            <a:off x="1428206" y="2790138"/>
            <a:ext cx="938147" cy="1704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6" idx="3"/>
          </p:cNvCxnSpPr>
          <p:nvPr/>
        </p:nvCxnSpPr>
        <p:spPr>
          <a:xfrm flipV="1">
            <a:off x="1333177" y="4929051"/>
            <a:ext cx="564102" cy="696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16" idx="2"/>
          </p:cNvCxnSpPr>
          <p:nvPr/>
        </p:nvCxnSpPr>
        <p:spPr>
          <a:xfrm>
            <a:off x="697522" y="5131000"/>
            <a:ext cx="1199757" cy="5208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9828" y="5131000"/>
            <a:ext cx="1754524" cy="1400175"/>
          </a:xfrm>
          <a:prstGeom prst="rect">
            <a:avLst/>
          </a:prstGeom>
        </p:spPr>
      </p:pic>
      <p:sp>
        <p:nvSpPr>
          <p:cNvPr id="27" name="TextBox 175"/>
          <p:cNvSpPr txBox="1"/>
          <p:nvPr/>
        </p:nvSpPr>
        <p:spPr>
          <a:xfrm>
            <a:off x="8401978" y="4663724"/>
            <a:ext cx="672300" cy="4054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Latn-RS" sz="2000"/>
              <a:t>stub</a:t>
            </a:r>
            <a:r>
              <a:rPr lang="sr-Latn-RS" sz="1100"/>
              <a:t> </a:t>
            </a:r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418792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169" y="60960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sr-Latn-RS" sz="2400" b="1" dirty="0" smtClean="0">
                <a:solidFill>
                  <a:schemeClr val="tx1"/>
                </a:solidFill>
              </a:rPr>
              <a:t>Primer delova za sklapanje ograde</a:t>
            </a: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5459" y="1576251"/>
            <a:ext cx="5761623" cy="31855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23" y="3759336"/>
            <a:ext cx="2535460" cy="184014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 rotWithShape="1">
          <a:blip r:embed="rId4"/>
          <a:srcRect l="7284" t="3110"/>
          <a:stretch/>
        </p:blipFill>
        <p:spPr bwMode="auto">
          <a:xfrm>
            <a:off x="570956" y="1381670"/>
            <a:ext cx="1714500" cy="172592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>
            <a:off x="1750423" y="2582137"/>
            <a:ext cx="1541417" cy="9012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1942011" y="4040777"/>
            <a:ext cx="2029098" cy="10189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11" name="Picture 10"/>
          <p:cNvPicPr/>
          <p:nvPr/>
        </p:nvPicPr>
        <p:blipFill rotWithShape="1">
          <a:blip r:embed="rId5"/>
          <a:srcRect t="5222" r="1464" b="1463"/>
          <a:stretch/>
        </p:blipFill>
        <p:spPr bwMode="auto">
          <a:xfrm>
            <a:off x="3019515" y="5179893"/>
            <a:ext cx="1746434" cy="153855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13" name="Straight Arrow Connector 12"/>
          <p:cNvCxnSpPr/>
          <p:nvPr/>
        </p:nvCxnSpPr>
        <p:spPr>
          <a:xfrm flipV="1">
            <a:off x="3971109" y="4135166"/>
            <a:ext cx="949234" cy="14235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478" y="5179893"/>
            <a:ext cx="2116975" cy="1828799"/>
          </a:xfrm>
          <a:prstGeom prst="rect">
            <a:avLst/>
          </a:prstGeom>
        </p:spPr>
      </p:pic>
      <p:cxnSp>
        <p:nvCxnSpPr>
          <p:cNvPr id="16" name="Straight Arrow Connector 15"/>
          <p:cNvCxnSpPr/>
          <p:nvPr/>
        </p:nvCxnSpPr>
        <p:spPr>
          <a:xfrm flipV="1">
            <a:off x="5660571" y="4310431"/>
            <a:ext cx="95699" cy="15649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 flipV="1">
            <a:off x="7123611" y="4250324"/>
            <a:ext cx="165463" cy="14285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3520" y="1350449"/>
            <a:ext cx="2760701" cy="109009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8496" y="2705095"/>
            <a:ext cx="3290751" cy="101658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302" y="4144048"/>
            <a:ext cx="2986945" cy="1070717"/>
          </a:xfrm>
          <a:prstGeom prst="rect">
            <a:avLst/>
          </a:prstGeom>
        </p:spPr>
      </p:pic>
      <p:cxnSp>
        <p:nvCxnSpPr>
          <p:cNvPr id="23" name="Straight Arrow Connector 22"/>
          <p:cNvCxnSpPr/>
          <p:nvPr/>
        </p:nvCxnSpPr>
        <p:spPr>
          <a:xfrm flipH="1">
            <a:off x="8055429" y="1789461"/>
            <a:ext cx="1584960" cy="10561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 flipV="1">
            <a:off x="8072212" y="3181391"/>
            <a:ext cx="1498508" cy="319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 flipV="1">
            <a:off x="8055429" y="3407193"/>
            <a:ext cx="1706689" cy="9032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94629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b="1" dirty="0" smtClean="0">
                <a:solidFill>
                  <a:schemeClr val="tx1"/>
                </a:solidFill>
              </a:rPr>
              <a:t>Konačan izgled sklopa 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1905" y="1930400"/>
            <a:ext cx="4206240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171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8315" y="2413686"/>
            <a:ext cx="7422290" cy="1848022"/>
          </a:xfrm>
        </p:spPr>
        <p:txBody>
          <a:bodyPr>
            <a:noAutofit/>
          </a:bodyPr>
          <a:lstStyle/>
          <a:p>
            <a:pPr algn="ctr"/>
            <a:r>
              <a:rPr lang="sr-Latn-RS" sz="7200" dirty="0" smtClean="0"/>
              <a:t>HVALA NA PAŽNJI DRAGE KOLEGE!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231357633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210</TotalTime>
  <Words>359</Words>
  <Application>Microsoft Office PowerPoint</Application>
  <PresentationFormat>Widescreen</PresentationFormat>
  <Paragraphs>52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Trebuchet MS</vt:lpstr>
      <vt:lpstr>Wingdings</vt:lpstr>
      <vt:lpstr>Wingdings 3</vt:lpstr>
      <vt:lpstr>Facet</vt:lpstr>
      <vt:lpstr>ALUMINIJUMSKI PROFILI ZA OGRADE </vt:lpstr>
      <vt:lpstr>    </vt:lpstr>
      <vt:lpstr>PowerPoint Presentation</vt:lpstr>
      <vt:lpstr>1. Noseći stubovi: -uglavnom se kvadratne cevi većih dimenzija koriste kao noseći stubovi za ograde npr. 100x100, 80x80,ređe 60x60 </vt:lpstr>
      <vt:lpstr>2. Pregradni stubovi   Najčešće se cevi dimenzija 80x60, 60x60, 60x40 koriste kao pregradni stubovi.  </vt:lpstr>
      <vt:lpstr>3. Kvadratne cevi manjih dimenzija se uglavnom koriste za bočno spajanje profila za ograde   </vt:lpstr>
      <vt:lpstr>4. Pravougaone cevi tj letvice se postavljaju vertikalno ili horizontalno izmedju dva stuba i zatvaraju ogradu.  Najviše korišćene dimenzije su: 100x20, 80x20 i 60x20  Horizontalno postavljanje    </vt:lpstr>
      <vt:lpstr>4.1 Vertikalno postavljanje letvica</vt:lpstr>
      <vt:lpstr>4.2 Horizontalno postavljanje letvica </vt:lpstr>
      <vt:lpstr>4.2.1 Horizontalno postavljanje letvica </vt:lpstr>
      <vt:lpstr>4.2.2 Horizontalno postavljanje letvica </vt:lpstr>
      <vt:lpstr>Primer delova za sklapanje ograde</vt:lpstr>
      <vt:lpstr>Konačan izgled sklopa </vt:lpstr>
      <vt:lpstr>HVALA NA PAŽNJI DRAGE KOLEGE!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ALUMINIJUMSKI PROFILI ZA OGRADE</dc:title>
  <dc:creator>Ivana</dc:creator>
  <cp:lastModifiedBy>PC</cp:lastModifiedBy>
  <cp:revision>24</cp:revision>
  <dcterms:created xsi:type="dcterms:W3CDTF">2024-10-15T11:55:32Z</dcterms:created>
  <dcterms:modified xsi:type="dcterms:W3CDTF">2024-10-16T07:55:21Z</dcterms:modified>
</cp:coreProperties>
</file>